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797" r:id="rId4"/>
    <p:sldMasterId id="2147483747" r:id="rId5"/>
    <p:sldMasterId id="2147483761" r:id="rId6"/>
    <p:sldMasterId id="2147483775" r:id="rId7"/>
    <p:sldMasterId id="2147483816" r:id="rId8"/>
  </p:sldMasterIdLst>
  <p:notesMasterIdLst>
    <p:notesMasterId r:id="rId14"/>
  </p:notesMasterIdLst>
  <p:sldIdLst>
    <p:sldId id="309" r:id="rId9"/>
    <p:sldId id="340" r:id="rId10"/>
    <p:sldId id="364" r:id="rId11"/>
    <p:sldId id="365" r:id="rId12"/>
    <p:sldId id="363" r:id="rId1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0D40"/>
    <a:srgbClr val="330A2B"/>
    <a:srgbClr val="1F401A"/>
    <a:srgbClr val="69050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4T19:00:55.35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25516 17949 16383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4T19:00:55.3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25368 17907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10/17/2024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atakunnan hyvinvointialueen strategian 2023-2025 visualisointi.">
            <a:extLst>
              <a:ext uri="{FF2B5EF4-FFF2-40B4-BE49-F238E27FC236}">
                <a16:creationId xmlns:a16="http://schemas.microsoft.com/office/drawing/2014/main" id="{B8D71775-923F-8DF9-2EFA-1428CAB5C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7709529F-A4DD-9D5B-91A0-4EF36F634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17.10.2024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9BEE9A7-56F5-5DF8-E71C-6B0B91D53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E1BBD7-FA6C-0848-7F4C-4C8F4323489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7212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9A302397-58ED-1364-D421-C7135A79B8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3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9F97BD2A-7135-FD23-FC19-242178072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819E68A-2060-C305-38D1-E4A73FC5511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1C7CF9D0-64CF-CC28-33E9-F2428D590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3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6C27F48-9D96-146A-5491-D5790F004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17.10.2024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D1B71AA-65FE-99A2-0EFF-73C237549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an ko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0833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Strategian kooste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  <p:cxnSp>
        <p:nvCxnSpPr>
          <p:cNvPr id="17" name="Straight Connector 3">
            <a:extLst>
              <a:ext uri="{FF2B5EF4-FFF2-40B4-BE49-F238E27FC236}">
                <a16:creationId xmlns:a16="http://schemas.microsoft.com/office/drawing/2014/main" id="{092EDD5A-BDB1-44F9-B7CF-A4D76BB36A64}"/>
              </a:ext>
            </a:extLst>
          </p:cNvPr>
          <p:cNvCxnSpPr>
            <a:cxnSpLocks/>
          </p:cNvCxnSpPr>
          <p:nvPr userDrawn="1"/>
        </p:nvCxnSpPr>
        <p:spPr>
          <a:xfrm>
            <a:off x="3722879" y="1670368"/>
            <a:ext cx="1" cy="446912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D39FC57E-4A8F-84DD-FD5E-08E846C81F41}"/>
              </a:ext>
            </a:extLst>
          </p:cNvPr>
          <p:cNvSpPr txBox="1">
            <a:spLocks/>
          </p:cNvSpPr>
          <p:nvPr userDrawn="1"/>
        </p:nvSpPr>
        <p:spPr>
          <a:xfrm>
            <a:off x="3870961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Palvelemme yhdenvertaisesti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Palvelumme ovat saatavilla yhdenvertaisesti, oikea-aikaisesti ja lähellä monin eri tavoin.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Vahvistamme ennaltaehkäiseviä  palveluja sekä monipuolisia lähipalveluja.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Tuotamme hyvinvointia, palveluita ja turvallisuutta kaikille asukkaille ja järjestämme palvelut tehokkaasti ja turvallisesti.</a:t>
            </a: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4EEFF24C-D9CF-5D87-BC96-3180534E8E36}"/>
              </a:ext>
            </a:extLst>
          </p:cNvPr>
          <p:cNvCxnSpPr>
            <a:cxnSpLocks/>
          </p:cNvCxnSpPr>
          <p:nvPr userDrawn="1"/>
        </p:nvCxnSpPr>
        <p:spPr>
          <a:xfrm>
            <a:off x="5842222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FB9E2437-2E47-4424-2D0B-E0528FE0DD7C}"/>
              </a:ext>
            </a:extLst>
          </p:cNvPr>
          <p:cNvSpPr txBox="1">
            <a:spLocks/>
          </p:cNvSpPr>
          <p:nvPr userDrawn="1"/>
        </p:nvSpPr>
        <p:spPr>
          <a:xfrm>
            <a:off x="5918644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Kohtaamme </a:t>
            </a:r>
            <a:br>
              <a:rPr lang="fi-FI" sz="1200" b="1"/>
            </a:br>
            <a:r>
              <a:rPr lang="fi-FI" sz="1200" b="1"/>
              <a:t>inhimillisesti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laadukkaat ja vaikuttavat palvelut, joissa asiakas on keskiössä.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Tuemme omaehtoista terveyden ja hyvinvoinnin parantamista sekä oman hoidon osallisuutta.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ja kehitämme palveluja tasapuolisesti erilaiset asiakasryhmät huomioiden yhteistyössä eri kuntien, yritysten ja järjestöjen kanssa</a:t>
            </a: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246C2C8C-CA1F-0DE3-5B63-889E4470E167}"/>
              </a:ext>
            </a:extLst>
          </p:cNvPr>
          <p:cNvCxnSpPr>
            <a:cxnSpLocks/>
          </p:cNvCxnSpPr>
          <p:nvPr userDrawn="1"/>
        </p:nvCxnSpPr>
        <p:spPr>
          <a:xfrm>
            <a:off x="7889905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AF1B9EFF-4B6F-DAEF-AE24-D86860258E2E}"/>
              </a:ext>
            </a:extLst>
          </p:cNvPr>
          <p:cNvSpPr txBox="1">
            <a:spLocks/>
          </p:cNvSpPr>
          <p:nvPr userDrawn="1"/>
        </p:nvSpPr>
        <p:spPr>
          <a:xfrm>
            <a:off x="7966327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Toimimme ammatillisesti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Tuotamme palveluita ammatillisesti, turvallisesti ja laadukkaasti.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Johtaminen tukee ja edesauttaa henkilöstön työhyvinvointia ja osaamisen kehittämistä sekä turvaa ammattitaitoisen työvoiman saantia.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Henkilöstö osallistuu ja kehittää vaikuttavaa toimintaa.</a:t>
            </a:r>
          </a:p>
        </p:txBody>
      </p:sp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6EFC15DE-6481-4C4E-D7C4-2C65E02F7083}"/>
              </a:ext>
            </a:extLst>
          </p:cNvPr>
          <p:cNvCxnSpPr>
            <a:cxnSpLocks/>
          </p:cNvCxnSpPr>
          <p:nvPr userDrawn="1"/>
        </p:nvCxnSpPr>
        <p:spPr>
          <a:xfrm>
            <a:off x="9937588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29F4E23C-53E4-BA3A-AD5E-DC756A609984}"/>
              </a:ext>
            </a:extLst>
          </p:cNvPr>
          <p:cNvSpPr txBox="1">
            <a:spLocks/>
          </p:cNvSpPr>
          <p:nvPr userDrawn="1"/>
        </p:nvSpPr>
        <p:spPr>
          <a:xfrm>
            <a:off x="10014008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Uudistamme vastuullisesti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Uudistamme johtamis- ja toimintamalleja ja luomme yhteen sovitetun palvelujärjestelmän.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Palvelumme ovat taloudellisia sekä laadukkaita ja huolehdimme, että kustannuskehitys vastaa rahoitusta.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Tieto, tutkimus ja käytännön kokeilut ohjaavat kohti vaikuttavia toimintamalleja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C14837A-69FC-7F29-99F6-364C5881CB82}"/>
              </a:ext>
            </a:extLst>
          </p:cNvPr>
          <p:cNvSpPr txBox="1"/>
          <p:nvPr userDrawn="1"/>
        </p:nvSpPr>
        <p:spPr>
          <a:xfrm>
            <a:off x="838199" y="1863091"/>
            <a:ext cx="2650555" cy="371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>
                <a:solidFill>
                  <a:schemeClr val="accent2"/>
                </a:solidFill>
              </a:rPr>
              <a:t>Satavarmaa hyvinvointia, terveyttä ja turvallisuutta, lähellä ihmistä</a:t>
            </a:r>
          </a:p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/>
              <a:t>Arvot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Palvelemme yhdenvertaisesti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Kohtaamme inhimillisesti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Toimimme ammatillisesti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Uudistamme vastuullisesti</a:t>
            </a:r>
          </a:p>
        </p:txBody>
      </p:sp>
    </p:spTree>
    <p:extLst>
      <p:ext uri="{BB962C8B-B14F-4D97-AF65-F5344CB8AC3E}">
        <p14:creationId xmlns:p14="http://schemas.microsoft.com/office/powerpoint/2010/main" val="2250671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17.10.2024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50A060CF-DF33-AC0C-33B1-F30A4649D4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17.10.2024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F21F47DD-95A9-1E23-B4A3-80D1C1CEB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3E05B6-78E4-913B-548B-CA0B55ED232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73D612E-E114-D1D6-FA8F-447AF5795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08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ailijan turvallisuusohj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1E74D46-55C7-ED73-88B7-C9170C1FA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526"/>
          <a:stretch/>
        </p:blipFill>
        <p:spPr>
          <a:xfrm>
            <a:off x="822682" y="5692276"/>
            <a:ext cx="7262464" cy="655205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56A73F3F-C84B-A3FD-F9EF-D8FB7B7F0F81}"/>
              </a:ext>
            </a:extLst>
          </p:cNvPr>
          <p:cNvGrpSpPr/>
          <p:nvPr userDrawn="1"/>
        </p:nvGrpSpPr>
        <p:grpSpPr>
          <a:xfrm>
            <a:off x="3292613" y="1744561"/>
            <a:ext cx="2214223" cy="3518235"/>
            <a:chOff x="3292613" y="1649970"/>
            <a:chExt cx="2214223" cy="3518235"/>
          </a:xfrm>
        </p:grpSpPr>
        <p:pic>
          <p:nvPicPr>
            <p:cNvPr id="29" name="Kuva 28">
              <a:extLst>
                <a:ext uri="{FF2B5EF4-FFF2-40B4-BE49-F238E27FC236}">
                  <a16:creationId xmlns:a16="http://schemas.microsoft.com/office/drawing/2014/main" id="{1907BBFA-5350-A797-A010-0A13125AD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92613" y="2885308"/>
              <a:ext cx="2214223" cy="2282897"/>
            </a:xfrm>
            <a:prstGeom prst="rect">
              <a:avLst/>
            </a:prstGeom>
          </p:spPr>
        </p:pic>
        <p:sp>
          <p:nvSpPr>
            <p:cNvPr id="30" name="Sisällön paikkamerkki 1">
              <a:extLst>
                <a:ext uri="{FF2B5EF4-FFF2-40B4-BE49-F238E27FC236}">
                  <a16:creationId xmlns:a16="http://schemas.microsoft.com/office/drawing/2014/main" id="{CAF2EF85-5C12-3196-D314-225D9BE59E09}"/>
                </a:ext>
              </a:extLst>
            </p:cNvPr>
            <p:cNvSpPr txBox="1">
              <a:spLocks/>
            </p:cNvSpPr>
            <p:nvPr/>
          </p:nvSpPr>
          <p:spPr>
            <a:xfrm>
              <a:off x="3447339" y="3097998"/>
              <a:ext cx="1977268" cy="2048797"/>
            </a:xfrm>
            <a:prstGeom prst="rect">
              <a:avLst/>
            </a:prstGeom>
          </p:spPr>
          <p:txBody>
            <a:bodyPr vert="horz" lIns="72000" tIns="36000" rIns="72000" bIns="3600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fi-FI" sz="1400" b="1"/>
                <a:t>Hätäilmoitus 112</a:t>
              </a:r>
              <a:endParaRPr lang="fi-FI" sz="1400"/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Soita 112 ja tee hälytys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Anna osoite ja puhelinnumerosi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Kerro mitä ja missä on tapahtunut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Kuuntele ja noudata saatuja ohjeita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Sulje puhelin kun saat luvan</a:t>
              </a:r>
            </a:p>
          </p:txBody>
        </p:sp>
        <p:pic>
          <p:nvPicPr>
            <p:cNvPr id="31" name="Kuva 30">
              <a:extLst>
                <a:ext uri="{FF2B5EF4-FFF2-40B4-BE49-F238E27FC236}">
                  <a16:creationId xmlns:a16="http://schemas.microsoft.com/office/drawing/2014/main" id="{F48AFBD8-C481-4252-3E72-FFDE83B5B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14104" y="1649970"/>
              <a:ext cx="1070473" cy="1092319"/>
            </a:xfrm>
            <a:prstGeom prst="rect">
              <a:avLst/>
            </a:prstGeom>
          </p:spPr>
        </p:pic>
      </p:grp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D2A90288-8834-3DCB-893A-96B227A74B73}"/>
              </a:ext>
            </a:extLst>
          </p:cNvPr>
          <p:cNvGrpSpPr/>
          <p:nvPr userDrawn="1"/>
        </p:nvGrpSpPr>
        <p:grpSpPr>
          <a:xfrm>
            <a:off x="5888668" y="1744561"/>
            <a:ext cx="2214223" cy="3518235"/>
            <a:chOff x="5888668" y="1649970"/>
            <a:chExt cx="2214223" cy="3518235"/>
          </a:xfrm>
        </p:grpSpPr>
        <p:pic>
          <p:nvPicPr>
            <p:cNvPr id="33" name="Kuva 32">
              <a:extLst>
                <a:ext uri="{FF2B5EF4-FFF2-40B4-BE49-F238E27FC236}">
                  <a16:creationId xmlns:a16="http://schemas.microsoft.com/office/drawing/2014/main" id="{FECA7603-08CA-4E08-7197-E47398867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8668" y="2885308"/>
              <a:ext cx="2214223" cy="2282897"/>
            </a:xfrm>
            <a:prstGeom prst="rect">
              <a:avLst/>
            </a:prstGeom>
          </p:spPr>
        </p:pic>
        <p:sp>
          <p:nvSpPr>
            <p:cNvPr id="34" name="Sisällön paikkamerkki 1">
              <a:extLst>
                <a:ext uri="{FF2B5EF4-FFF2-40B4-BE49-F238E27FC236}">
                  <a16:creationId xmlns:a16="http://schemas.microsoft.com/office/drawing/2014/main" id="{D012BDB6-FF72-88A0-A0BC-20269222D193}"/>
                </a:ext>
              </a:extLst>
            </p:cNvPr>
            <p:cNvSpPr txBox="1">
              <a:spLocks/>
            </p:cNvSpPr>
            <p:nvPr/>
          </p:nvSpPr>
          <p:spPr>
            <a:xfrm>
              <a:off x="6004305" y="3106867"/>
              <a:ext cx="1820866" cy="2048797"/>
            </a:xfrm>
            <a:prstGeom prst="rect">
              <a:avLst/>
            </a:prstGeom>
          </p:spPr>
          <p:txBody>
            <a:bodyPr vert="horz" lIns="72000" tIns="36000" rIns="72000" bIns="3600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fi-FI" sz="1400" b="1"/>
                <a:t>Tulipalo</a:t>
              </a:r>
              <a:endParaRPr lang="fi-FI" sz="1400"/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Varoita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Pelasta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Hälytä 112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Aloita alkusammutus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Rajoita palon leviäminen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Poistu kokoontumispaikalle</a:t>
              </a:r>
            </a:p>
          </p:txBody>
        </p:sp>
        <p:pic>
          <p:nvPicPr>
            <p:cNvPr id="35" name="Kuva 34">
              <a:extLst>
                <a:ext uri="{FF2B5EF4-FFF2-40B4-BE49-F238E27FC236}">
                  <a16:creationId xmlns:a16="http://schemas.microsoft.com/office/drawing/2014/main" id="{0E92E062-126A-18A3-AB62-C65311A84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8668" y="1649970"/>
              <a:ext cx="1070473" cy="1092319"/>
            </a:xfrm>
            <a:prstGeom prst="rect">
              <a:avLst/>
            </a:prstGeom>
          </p:spPr>
        </p:pic>
      </p:grpSp>
      <p:grpSp>
        <p:nvGrpSpPr>
          <p:cNvPr id="37" name="Ryhmä 36">
            <a:extLst>
              <a:ext uri="{FF2B5EF4-FFF2-40B4-BE49-F238E27FC236}">
                <a16:creationId xmlns:a16="http://schemas.microsoft.com/office/drawing/2014/main" id="{CD681655-5AD4-58DA-E68C-7E5D660FEA2D}"/>
              </a:ext>
            </a:extLst>
          </p:cNvPr>
          <p:cNvGrpSpPr/>
          <p:nvPr userDrawn="1"/>
        </p:nvGrpSpPr>
        <p:grpSpPr>
          <a:xfrm>
            <a:off x="822682" y="1744561"/>
            <a:ext cx="2214223" cy="3518235"/>
            <a:chOff x="822682" y="1649970"/>
            <a:chExt cx="2214223" cy="3518235"/>
          </a:xfrm>
        </p:grpSpPr>
        <p:pic>
          <p:nvPicPr>
            <p:cNvPr id="38" name="Kuva 37">
              <a:extLst>
                <a:ext uri="{FF2B5EF4-FFF2-40B4-BE49-F238E27FC236}">
                  <a16:creationId xmlns:a16="http://schemas.microsoft.com/office/drawing/2014/main" id="{F6BA1F44-B4EF-5058-43BF-E53C1B89B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2682" y="2885308"/>
              <a:ext cx="2214223" cy="2282897"/>
            </a:xfrm>
            <a:prstGeom prst="rect">
              <a:avLst/>
            </a:prstGeom>
          </p:spPr>
        </p:pic>
        <p:pic>
          <p:nvPicPr>
            <p:cNvPr id="39" name="Kuva 38">
              <a:extLst>
                <a:ext uri="{FF2B5EF4-FFF2-40B4-BE49-F238E27FC236}">
                  <a16:creationId xmlns:a16="http://schemas.microsoft.com/office/drawing/2014/main" id="{28504B1E-5EDE-3A89-16EE-7AE959751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682" y="1649970"/>
              <a:ext cx="1070473" cy="1092319"/>
            </a:xfrm>
            <a:prstGeom prst="rect">
              <a:avLst/>
            </a:prstGeom>
          </p:spPr>
        </p:pic>
        <p:sp>
          <p:nvSpPr>
            <p:cNvPr id="40" name="Sisällön paikkamerkki 1">
              <a:extLst>
                <a:ext uri="{FF2B5EF4-FFF2-40B4-BE49-F238E27FC236}">
                  <a16:creationId xmlns:a16="http://schemas.microsoft.com/office/drawing/2014/main" id="{39A9A40C-2BC6-FA77-61D2-AD6D7C8F82C2}"/>
                </a:ext>
              </a:extLst>
            </p:cNvPr>
            <p:cNvSpPr txBox="1">
              <a:spLocks/>
            </p:cNvSpPr>
            <p:nvPr/>
          </p:nvSpPr>
          <p:spPr>
            <a:xfrm>
              <a:off x="973993" y="3097998"/>
              <a:ext cx="1767065" cy="1578193"/>
            </a:xfrm>
            <a:prstGeom prst="rect">
              <a:avLst/>
            </a:prstGeom>
          </p:spPr>
          <p:txBody>
            <a:bodyPr vert="horz" lIns="72000" tIns="36000" rIns="72000" bIns="3600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fi-FI" sz="1400" b="1"/>
                <a:t>Tapaturma tai sairaskohtaus</a:t>
              </a:r>
              <a:endParaRPr lang="fi-FI" sz="1400"/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Aloita ensiapu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Rauhoita potilasta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Varmista, että hätäilmoitus on tehty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Opasta</a:t>
              </a:r>
            </a:p>
          </p:txBody>
        </p:sp>
      </p:grpSp>
      <p:pic>
        <p:nvPicPr>
          <p:cNvPr id="41" name="Kuva 40">
            <a:extLst>
              <a:ext uri="{FF2B5EF4-FFF2-40B4-BE49-F238E27FC236}">
                <a16:creationId xmlns:a16="http://schemas.microsoft.com/office/drawing/2014/main" id="{CB19A662-BF79-1127-7F94-A487C013448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578685" y="5536276"/>
            <a:ext cx="2756323" cy="985191"/>
          </a:xfrm>
          <a:prstGeom prst="rect">
            <a:avLst/>
          </a:prstGeom>
        </p:spPr>
      </p:pic>
      <p:sp>
        <p:nvSpPr>
          <p:cNvPr id="42" name="Alaotsikko 3">
            <a:extLst>
              <a:ext uri="{FF2B5EF4-FFF2-40B4-BE49-F238E27FC236}">
                <a16:creationId xmlns:a16="http://schemas.microsoft.com/office/drawing/2014/main" id="{A616D5BD-674A-6A21-2C7D-2988C4D973DD}"/>
              </a:ext>
            </a:extLst>
          </p:cNvPr>
          <p:cNvSpPr txBox="1">
            <a:spLocks/>
          </p:cNvSpPr>
          <p:nvPr userDrawn="1"/>
        </p:nvSpPr>
        <p:spPr>
          <a:xfrm>
            <a:off x="8634731" y="1818773"/>
            <a:ext cx="2531358" cy="256496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spcAft>
                <a:spcPts val="800"/>
              </a:spcAft>
            </a:pPr>
            <a:r>
              <a:rPr lang="fi-FI" sz="1200" b="1"/>
              <a:t>• Turvallisuus</a:t>
            </a:r>
            <a:r>
              <a:rPr lang="fi-FI" sz="1200"/>
              <a:t> on meille </a:t>
            </a:r>
            <a:r>
              <a:rPr lang="fi-FI" sz="1200" b="1"/>
              <a:t>tärkeää</a:t>
            </a:r>
            <a:r>
              <a:rPr lang="fi-FI" sz="1200"/>
              <a:t>.</a:t>
            </a:r>
          </a:p>
        </p:txBody>
      </p:sp>
      <p:sp>
        <p:nvSpPr>
          <p:cNvPr id="43" name="Alaotsikko 3">
            <a:extLst>
              <a:ext uri="{FF2B5EF4-FFF2-40B4-BE49-F238E27FC236}">
                <a16:creationId xmlns:a16="http://schemas.microsoft.com/office/drawing/2014/main" id="{DEB0E957-68A2-D968-237A-99929905454C}"/>
              </a:ext>
            </a:extLst>
          </p:cNvPr>
          <p:cNvSpPr txBox="1">
            <a:spLocks/>
          </p:cNvSpPr>
          <p:nvPr userDrawn="1"/>
        </p:nvSpPr>
        <p:spPr>
          <a:xfrm>
            <a:off x="8634730" y="2125147"/>
            <a:ext cx="2710034" cy="270475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spcAft>
                <a:spcPts val="800"/>
              </a:spcAft>
            </a:pPr>
            <a:r>
              <a:rPr lang="fi-FI" sz="1200" b="1"/>
              <a:t>• </a:t>
            </a:r>
            <a:r>
              <a:rPr lang="fi-FI" sz="1200">
                <a:solidFill>
                  <a:schemeClr val="tx1"/>
                </a:solidFill>
              </a:rPr>
              <a:t>Pyydämme, että </a:t>
            </a:r>
            <a:r>
              <a:rPr lang="fi-FI" sz="1200" b="1">
                <a:solidFill>
                  <a:schemeClr val="tx1"/>
                </a:solidFill>
              </a:rPr>
              <a:t>noudatatte ohjeita</a:t>
            </a:r>
            <a:r>
              <a:rPr lang="fi-FI" sz="12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4" name="Alaotsikko 3">
            <a:extLst>
              <a:ext uri="{FF2B5EF4-FFF2-40B4-BE49-F238E27FC236}">
                <a16:creationId xmlns:a16="http://schemas.microsoft.com/office/drawing/2014/main" id="{6C00E27A-963C-5C0B-00CA-E961DA1CD90F}"/>
              </a:ext>
            </a:extLst>
          </p:cNvPr>
          <p:cNvSpPr txBox="1">
            <a:spLocks/>
          </p:cNvSpPr>
          <p:nvPr userDrawn="1"/>
        </p:nvSpPr>
        <p:spPr>
          <a:xfrm>
            <a:off x="8634728" y="2432439"/>
            <a:ext cx="2859856" cy="698166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Tarkistakaa poistumisreitit</a:t>
            </a:r>
            <a:r>
              <a:rPr lang="fi-FI" sz="1200">
                <a:solidFill>
                  <a:schemeClr val="tx1"/>
                </a:solidFill>
              </a:rPr>
              <a:t> ja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>
                <a:solidFill>
                  <a:schemeClr val="tx1"/>
                </a:solidFill>
              </a:rPr>
              <a:t>   alkusammutusvälineistö </a:t>
            </a:r>
            <a:r>
              <a:rPr lang="fi-FI" sz="1200">
                <a:solidFill>
                  <a:schemeClr val="tx1"/>
                </a:solidFill>
              </a:rPr>
              <a:t>tilassa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olevasta kartasta ja toimikaa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tarvittaessa ohjeistuksen mukaan.</a:t>
            </a:r>
          </a:p>
        </p:txBody>
      </p:sp>
      <p:sp>
        <p:nvSpPr>
          <p:cNvPr id="45" name="Alaotsikko 3">
            <a:extLst>
              <a:ext uri="{FF2B5EF4-FFF2-40B4-BE49-F238E27FC236}">
                <a16:creationId xmlns:a16="http://schemas.microsoft.com/office/drawing/2014/main" id="{6D7E3B6D-7FE1-A3E7-1D25-A50115FE94F4}"/>
              </a:ext>
            </a:extLst>
          </p:cNvPr>
          <p:cNvSpPr txBox="1">
            <a:spLocks/>
          </p:cNvSpPr>
          <p:nvPr userDrawn="1"/>
        </p:nvSpPr>
        <p:spPr>
          <a:xfrm>
            <a:off x="8634728" y="3210087"/>
            <a:ext cx="3056878" cy="34013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spcAft>
                <a:spcPts val="800"/>
              </a:spcAft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Tupakointi</a:t>
            </a:r>
            <a:r>
              <a:rPr lang="fi-FI" sz="1200">
                <a:solidFill>
                  <a:schemeClr val="tx1"/>
                </a:solidFill>
              </a:rPr>
              <a:t> on tiloissamme </a:t>
            </a:r>
            <a:r>
              <a:rPr lang="fi-FI" sz="1200" b="1">
                <a:solidFill>
                  <a:schemeClr val="tx1"/>
                </a:solidFill>
              </a:rPr>
              <a:t>kielletty</a:t>
            </a:r>
            <a:r>
              <a:rPr lang="fi-FI" sz="1200">
                <a:solidFill>
                  <a:schemeClr val="tx1"/>
                </a:solidFill>
              </a:rPr>
              <a:t>. </a:t>
            </a:r>
          </a:p>
        </p:txBody>
      </p:sp>
      <p:sp>
        <p:nvSpPr>
          <p:cNvPr id="46" name="Alaotsikko 3">
            <a:extLst>
              <a:ext uri="{FF2B5EF4-FFF2-40B4-BE49-F238E27FC236}">
                <a16:creationId xmlns:a16="http://schemas.microsoft.com/office/drawing/2014/main" id="{961CA9C7-1430-7290-0A30-A36DECAEB30F}"/>
              </a:ext>
            </a:extLst>
          </p:cNvPr>
          <p:cNvSpPr txBox="1">
            <a:spLocks/>
          </p:cNvSpPr>
          <p:nvPr userDrawn="1"/>
        </p:nvSpPr>
        <p:spPr>
          <a:xfrm>
            <a:off x="8634728" y="3529255"/>
            <a:ext cx="3378809" cy="51804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Valokuvaaminen on sallittu vain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>
                <a:solidFill>
                  <a:schemeClr val="tx1"/>
                </a:solidFill>
              </a:rPr>
              <a:t>   julkisissa</a:t>
            </a:r>
            <a:r>
              <a:rPr lang="fi-FI" sz="1200">
                <a:solidFill>
                  <a:schemeClr val="tx1"/>
                </a:solidFill>
              </a:rPr>
              <a:t>, yleisölle avoimissa</a:t>
            </a:r>
            <a:r>
              <a:rPr lang="fi-FI" sz="1200" b="1">
                <a:solidFill>
                  <a:schemeClr val="tx1"/>
                </a:solidFill>
              </a:rPr>
              <a:t> tiloissa</a:t>
            </a:r>
            <a:r>
              <a:rPr lang="fi-FI" sz="120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mutta on huomioitava ihmisten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yksityisyyden suoja.</a:t>
            </a:r>
          </a:p>
        </p:txBody>
      </p:sp>
      <p:sp>
        <p:nvSpPr>
          <p:cNvPr id="47" name="Alaotsikko 3">
            <a:extLst>
              <a:ext uri="{FF2B5EF4-FFF2-40B4-BE49-F238E27FC236}">
                <a16:creationId xmlns:a16="http://schemas.microsoft.com/office/drawing/2014/main" id="{972295E9-1DED-8554-BF3D-8D5EC1EF1E89}"/>
              </a:ext>
            </a:extLst>
          </p:cNvPr>
          <p:cNvSpPr txBox="1">
            <a:spLocks/>
          </p:cNvSpPr>
          <p:nvPr userDrawn="1"/>
        </p:nvSpPr>
        <p:spPr>
          <a:xfrm>
            <a:off x="8634727" y="4321428"/>
            <a:ext cx="2976235" cy="40421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Puheen nauhoittaminen</a:t>
            </a:r>
            <a:r>
              <a:rPr lang="fi-FI" sz="1200">
                <a:solidFill>
                  <a:schemeClr val="tx1"/>
                </a:solidFill>
              </a:rPr>
              <a:t> on myös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</a:t>
            </a:r>
            <a:r>
              <a:rPr lang="fi-FI" sz="1200" b="1">
                <a:solidFill>
                  <a:schemeClr val="tx1"/>
                </a:solidFill>
              </a:rPr>
              <a:t>kielletty </a:t>
            </a:r>
            <a:r>
              <a:rPr lang="fi-FI" sz="1200">
                <a:solidFill>
                  <a:schemeClr val="tx1"/>
                </a:solidFill>
              </a:rPr>
              <a:t>ilman asianomaisen lupaa.</a:t>
            </a:r>
          </a:p>
        </p:txBody>
      </p:sp>
      <p:sp>
        <p:nvSpPr>
          <p:cNvPr id="48" name="Alaotsikko 3">
            <a:extLst>
              <a:ext uri="{FF2B5EF4-FFF2-40B4-BE49-F238E27FC236}">
                <a16:creationId xmlns:a16="http://schemas.microsoft.com/office/drawing/2014/main" id="{1441009C-7291-CE28-86B0-108C6607D764}"/>
              </a:ext>
            </a:extLst>
          </p:cNvPr>
          <p:cNvSpPr txBox="1">
            <a:spLocks/>
          </p:cNvSpPr>
          <p:nvPr userDrawn="1"/>
        </p:nvSpPr>
        <p:spPr>
          <a:xfrm>
            <a:off x="8634728" y="4752075"/>
            <a:ext cx="3095141" cy="47715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Liikuthan turvallisesti</a:t>
            </a:r>
            <a:r>
              <a:rPr lang="fi-FI" sz="120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pidä portaissa kaiteesta kiinni.</a:t>
            </a:r>
          </a:p>
        </p:txBody>
      </p:sp>
      <p:sp>
        <p:nvSpPr>
          <p:cNvPr id="52" name="Tekstiruutu 51">
            <a:extLst>
              <a:ext uri="{FF2B5EF4-FFF2-40B4-BE49-F238E27FC236}">
                <a16:creationId xmlns:a16="http://schemas.microsoft.com/office/drawing/2014/main" id="{59E97261-EB6F-62DA-F3CE-7EAB8E3AE233}"/>
              </a:ext>
            </a:extLst>
          </p:cNvPr>
          <p:cNvSpPr txBox="1"/>
          <p:nvPr userDrawn="1"/>
        </p:nvSpPr>
        <p:spPr>
          <a:xfrm>
            <a:off x="638002" y="529410"/>
            <a:ext cx="6097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4400" b="1">
                <a:latin typeface="+mj-lt"/>
              </a:rPr>
              <a:t>Turvallisuusohjeet</a:t>
            </a:r>
          </a:p>
        </p:txBody>
      </p:sp>
    </p:spTree>
    <p:extLst>
      <p:ext uri="{BB962C8B-B14F-4D97-AF65-F5344CB8AC3E}">
        <p14:creationId xmlns:p14="http://schemas.microsoft.com/office/powerpoint/2010/main" val="1484713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82F3D606-6BD1-9F24-92C6-5CA0856E8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2D6748-15F4-EE8F-41DC-8F649308493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69263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80CB64C7-25C3-F8B6-5A90-2A86FB953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79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BAE8FB82-D031-6412-BC2B-7D97C0425D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17.10.2024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C6619379-20B8-DCAB-9378-356C9E263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17.10.2024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B61E730-BFAB-C215-E432-22650DE27A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17.10.2024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73A3757-82B9-3802-B29E-68E4BA1FF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52C9C5-09A7-BD8D-A630-B56A58A382C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BBD43A0-30D8-30CB-1D5A-961473FAF5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57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DEEFA8DC-69E0-D691-87BC-A95667FDC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B99327-248A-361C-C965-EA747F12EAA6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6905E17B-87C3-2EBC-0BD3-E882F634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16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0D7CD2C-26CB-24B2-5E0F-92A41DB7C3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17.10.2024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C2C0F91-7564-E998-FFE3-9634C8E6AB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206BD-B0E2-A340-9E58-15AF8DE3993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83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1"/>
            <a:ext cx="699303" cy="88958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6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17.10.2024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6800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75BAD-9283-B94B-BF88-63730F8E345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4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17.10.2024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17.10.2024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17.10.2024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0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1" r:id="rId2"/>
    <p:sldLayoutId id="2147483814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17.10.2024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815" r:id="rId10"/>
    <p:sldLayoutId id="2147483757" r:id="rId11"/>
    <p:sldLayoutId id="2147483758" r:id="rId12"/>
    <p:sldLayoutId id="2147483794" r:id="rId13"/>
    <p:sldLayoutId id="2147483759" r:id="rId14"/>
    <p:sldLayoutId id="2147483760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17.10.2024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91" r:id="rId10"/>
    <p:sldLayoutId id="2147483771" r:id="rId11"/>
    <p:sldLayoutId id="2147483772" r:id="rId12"/>
    <p:sldLayoutId id="2147483795" r:id="rId13"/>
    <p:sldLayoutId id="2147483773" r:id="rId14"/>
    <p:sldLayoutId id="2147483774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17.10.2024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92" r:id="rId10"/>
    <p:sldLayoutId id="2147483785" r:id="rId11"/>
    <p:sldLayoutId id="2147483786" r:id="rId12"/>
    <p:sldLayoutId id="2147483796" r:id="rId13"/>
    <p:sldLayoutId id="2147483787" r:id="rId14"/>
    <p:sldLayoutId id="2147483788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DE770-0CAA-EC4D-9E2B-33A618EA4BE3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735"/>
            <a:ext cx="9579228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9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17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CE3BA6-0D30-66F9-FB77-8B498954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17.10.2024</a:t>
            </a:fld>
            <a:endParaRPr lang="fi-FI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30B1D4-EF62-5AE7-50D3-884491C6CC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fi-FI" dirty="0">
                <a:cs typeface="Arial"/>
              </a:rPr>
            </a:br>
            <a:br>
              <a:rPr lang="fi-FI" dirty="0">
                <a:cs typeface="Arial"/>
              </a:rPr>
            </a:br>
            <a:br>
              <a:rPr lang="fi-FI" dirty="0">
                <a:cs typeface="Arial"/>
              </a:rPr>
            </a:br>
            <a:r>
              <a:rPr lang="fi-FI" dirty="0">
                <a:cs typeface="Arial"/>
              </a:rPr>
              <a:t>Vammaispalvelujen ajankohtaiset asiat</a:t>
            </a:r>
            <a:br>
              <a:rPr lang="fi-FI" dirty="0">
                <a:cs typeface="Arial"/>
              </a:rPr>
            </a:br>
            <a:endParaRPr lang="en-US" sz="2200" dirty="0">
              <a:latin typeface="+mn-lt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4D61DE3-8B2D-B18C-2061-34D45A21BA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>
                <a:cs typeface="Poppins"/>
              </a:rPr>
              <a:t>Vammaisneuvosto</a:t>
            </a:r>
            <a:r>
              <a:rPr lang="en-US" dirty="0">
                <a:cs typeface="Poppins"/>
              </a:rPr>
              <a:t> 17.10.2024 </a:t>
            </a:r>
            <a:endParaRPr lang="en-US" dirty="0"/>
          </a:p>
          <a:p>
            <a:r>
              <a:rPr lang="en-US" dirty="0">
                <a:cs typeface="Poppins"/>
              </a:rPr>
              <a:t>Sari Landvik, vastuualuejohtaja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F9E75-73A3-AC64-777D-C9DE922A1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</a:t>
            </a:fld>
            <a:endParaRPr lang="en-FI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Käsinkirjoitus 5">
                <a:extLst>
                  <a:ext uri="{FF2B5EF4-FFF2-40B4-BE49-F238E27FC236}">
                    <a16:creationId xmlns:a16="http://schemas.microsoft.com/office/drawing/2014/main" id="{0E74F5E5-9103-D9F3-F54A-B7792305E340}"/>
                  </a:ext>
                </a:extLst>
              </p14:cNvPr>
              <p14:cNvContentPartPr/>
              <p14:nvPr/>
            </p14:nvContentPartPr>
            <p14:xfrm>
              <a:off x="9835696" y="7193642"/>
              <a:ext cx="11339" cy="11339"/>
            </p14:xfrm>
          </p:contentPart>
        </mc:Choice>
        <mc:Fallback xmlns="">
          <p:pic>
            <p:nvPicPr>
              <p:cNvPr id="6" name="Käsinkirjoitus 5">
                <a:extLst>
                  <a:ext uri="{FF2B5EF4-FFF2-40B4-BE49-F238E27FC236}">
                    <a16:creationId xmlns:a16="http://schemas.microsoft.com/office/drawing/2014/main" id="{0E74F5E5-9103-D9F3-F54A-B7792305E3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34846" y="3791942"/>
                <a:ext cx="3401700" cy="68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73CB37DB-68A2-1D7F-EBB3-C5E4FCF90CF6}"/>
                  </a:ext>
                </a:extLst>
              </p14:cNvPr>
              <p14:cNvContentPartPr/>
              <p14:nvPr/>
            </p14:nvContentPartPr>
            <p14:xfrm>
              <a:off x="9772195" y="7175499"/>
              <a:ext cx="11339" cy="11339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73CB37DB-68A2-1D7F-EBB3-C5E4FCF90CF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71345" y="3773799"/>
                <a:ext cx="3401700" cy="680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778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F2BE466F-9653-8386-C61F-EF682A4EA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72000" tIns="36000" rIns="72000" bIns="36000" rtlCol="0" anchor="t">
            <a:noAutofit/>
          </a:bodyPr>
          <a:lstStyle/>
          <a:p>
            <a:pPr marL="0" indent="0">
              <a:buNone/>
            </a:pPr>
            <a:r>
              <a:rPr lang="fi-FI" dirty="0"/>
              <a:t>Muutosohjelman toteuttaminen on monisäikeinen ja aikaa vaativa prosessi joka koostuu seuraavista elementeistä: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Ammattirakenteen tarkastelu ja oikea henkilöstö asiakaskunnan mukaan</a:t>
            </a:r>
          </a:p>
          <a:p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sihenkilörakenteen keventäminen</a:t>
            </a:r>
          </a:p>
          <a:p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sumisen monimuotoistuminen ja keventäminen (tukiasumisen, yhteisöllisen asumisen/palveluasumisen lisääminen).</a:t>
            </a:r>
          </a:p>
          <a:p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Asiakkaiden palveluntarpeen arvioinnin tehostaminen (</a:t>
            </a:r>
            <a:r>
              <a:rPr lang="fi-FI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</a:t>
            </a:r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-arviointimittari)</a:t>
            </a:r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Asumisen suunnittelija</a:t>
            </a:r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Minna Viinamäki työ jatkuu 31.12.2024 asti.</a:t>
            </a:r>
            <a:endParaRPr lang="fi-FI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mien ja ostopalvelujen asiakasprofilointi ja omien yksiköiden hinnoittelu</a:t>
            </a:r>
          </a:p>
          <a:p>
            <a:pPr marL="0" indent="0">
              <a:buNone/>
            </a:pPr>
            <a:endParaRPr lang="fi-FI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023DC45-3916-2C7C-EF27-D92064F77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76025E5B-8F62-676A-F085-DB6231A6C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Poppins"/>
              </a:rPr>
              <a:t>Asumisen monipuolistaminen/ </a:t>
            </a:r>
            <a:br>
              <a:rPr lang="fi-FI" dirty="0">
                <a:cs typeface="Poppins"/>
              </a:rPr>
            </a:br>
            <a:r>
              <a:rPr lang="fi-FI" dirty="0">
                <a:cs typeface="Poppins"/>
              </a:rPr>
              <a:t>Kohti kevyempiä asumispalvelumuotoja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EC9F67-E39D-ED0E-F33A-FE0CFB1410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Sari Landvik</a:t>
            </a:r>
            <a:endParaRPr lang="en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00AE8F-D0FA-72AE-8C57-985EC75F7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64664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FBA65075-E038-311B-6051-C48FF1FC5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Asumisen keventämisen yhteistyö on jatkunut </a:t>
            </a:r>
            <a:r>
              <a:rPr lang="fi-FI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ha:n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tilapalveluiden kanssa. Ara-säännökset aiheuttavat suurta ongelmaa. Ara-yksiköitä ei voida muuttaa kevyemmiksi. Mikäli muutos saadaan läpi, pitää kevyempään asumiseen tehdä kaikille oma kevytkeittiö. Ara-säädökset eivät sovi kaikilta osin vpl ja kvl asiakkaiden tarpeisiin.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Tukiasumista saatu lisättyä edelleen. Omien yksiköiden yhteyteen on saatu ns. sateliittiasiakkaita.</a:t>
            </a:r>
          </a:p>
          <a:p>
            <a:r>
              <a:rPr lang="en-US" sz="1800" dirty="0">
                <a:cs typeface="Arial"/>
              </a:rPr>
              <a:t>Omien yksiköiden ja ostopalvelujen hintavertailua on tehty kilpailutuksessa olleiden ostopalveluyritysten ja omien yksiköiden käyttöpäivien mukaan.</a:t>
            </a:r>
          </a:p>
          <a:p>
            <a:r>
              <a:rPr lang="en-US" sz="1800" dirty="0">
                <a:cs typeface="Arial"/>
              </a:rPr>
              <a:t>Omia yksiköitä vahvistetaan erittäin haastavien asiakkaiden asumiseen, mutta toisaalta myös yhteisöllistä asumista, sekä tukiasumista tullaan lisäämään omissa yksiköissä. Tarkoituksena on muuttaa joitakin omia yksiköitä kevyemmän asumispalvelun yksiköiksi.</a:t>
            </a:r>
          </a:p>
          <a:p>
            <a:r>
              <a:rPr lang="en-US" sz="1800" dirty="0">
                <a:cs typeface="Arial"/>
              </a:rPr>
              <a:t>Ostopalvelut tukevat omaa toimintaa ja niihin sijoittuvat ns. perustason palveluntarvitsijat niin asumisessa, kuin työ- ja päivätoiminnassakin</a:t>
            </a:r>
            <a:r>
              <a:rPr lang="en-US" sz="1800" dirty="0">
                <a:latin typeface="+mj-lt"/>
                <a:cs typeface="Arial"/>
              </a:rPr>
              <a:t>.</a:t>
            </a:r>
          </a:p>
          <a:p>
            <a:r>
              <a:rPr lang="en-US" sz="1800" dirty="0">
                <a:latin typeface="+mj-lt"/>
                <a:cs typeface="Arial"/>
              </a:rPr>
              <a:t>Vammaisten asumisen ostopalvelut kilpailutetaan. Uudet sopimukset voimaan 1.6.2025.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fi-FI" sz="1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0A775A0-DEA7-653A-6869-DCA12B783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E807E6F0-A01F-FA68-1D97-3941B39F1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Vammaisten asumisen ja päiväaikaisen toiminnan palvelut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04EAB3-81EB-E5F1-E54A-CF07D6D52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Sari Landvik</a:t>
            </a:r>
            <a:endParaRPr lang="en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8314C69-5946-27E2-7B98-2FDB8A42C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3613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F8A6F0D-7923-91F8-5E98-6EC0F06A7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Lomautukset alkaneet. Esihenkilö, päällikkö, johtaja sekä toimistosihteeritasolla.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Yksikön päällikkö Tuula Saarinen jäänyt lomalle ja sen jälkeen eläkkeelle 1.1.2025 alkaen. Tuulan alue jaettu Jaana Urama-</a:t>
            </a:r>
            <a:r>
              <a:rPr lang="fi-FI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Kienokoskelle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ja Katri Peltoselle.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Lasten tilapäisestä asumisesta pulaa. Rauman kamutuvalla sisäilmaongelmia ja siirtyivät väistöön Steniuksenkatu 2. Asiakaspaikkamäärät vähenee. Asiakkaille räätälöidään palvelua tarpeen mukaan.</a:t>
            </a:r>
          </a:p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F9C451E-5BF0-C797-475F-FE7997DF8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108280A-B11B-CBB6-336E-2F8863EEB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Vammaisten asumisen ja päiväaikaisen toiminnan palvelut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37479CA-AD2A-E4AC-16A1-C9FBAA0BB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Sari Landvik</a:t>
            </a:r>
            <a:endParaRPr lang="en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26F4F25-39C8-DB29-BC6B-4A2BCD04A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8458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7A92144-E03F-CDD0-C4BF-356804C2D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Henkilökohtaisen avun arvioitsijat ovat jatkaneet asiakkaiden tapaamisia eri paikoissa, kuten kotona, kaupassa. Projekti päättyy loppuvuonna ja nyt pohditaan, mitä jää käytäntöön ja miten se hyödynnetään. </a:t>
            </a:r>
            <a:endParaRPr lang="fi-FI" sz="1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Liikennesuunnittelija on jatkanut yhdessä kuljetuspalvelutyöryhmän kanssa muun muassa sopimusautojen kilpailutuksen valmistelua, kyydinvälityksen käyttöön ottoprojektin edistämistä. Kyydinvälityksessä on aloitettu aluekiertue tapaamalla asiakkaita, takana ovat jo Huittinen ja Säkylä.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RAI-suunnittelijat ovat jatkaneet arviointimenetelmän käyttöönottoa. Käyttöönoton kannalta tärkeät, RAI-kouluttajat ja RAI-vastaavat ovat koulutettu. Syys-joulukuussa 2024 koulutetaan vammaispalveluiden toimistot (nyt: 2/3) ja vaativan tuen henkilökunta (¾). RAI saadaan käyttöön samaan aikaan uuden vammaispalvelulain kanssa 1.1.2025. Yleisesti kaikissa koulutuksissa on huolta aiheuttanut ajankäyttö, miten arviointeja ehditään tekemään työn ohessa. </a:t>
            </a:r>
          </a:p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5C55AA0-0C2D-7A52-8FA7-69C16217C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17.10.2024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E8AE1010-2D5C-F2DE-580E-AF6AF3F72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 fontAlgn="base"/>
            <a:br>
              <a:rPr lang="fi-FI" sz="4000" i="0" dirty="0">
                <a:solidFill>
                  <a:srgbClr val="000000"/>
                </a:solidFill>
                <a:effectLst/>
              </a:rPr>
            </a:br>
            <a:r>
              <a:rPr lang="fi-FI" sz="4000" i="0" dirty="0">
                <a:solidFill>
                  <a:srgbClr val="000000"/>
                </a:solidFill>
                <a:effectLst/>
              </a:rPr>
              <a:t>Vammaispalveluiden sosiaalityön ja vaativan tuen palvelut</a:t>
            </a:r>
            <a:br>
              <a:rPr lang="fi-FI" sz="4000" i="0" dirty="0">
                <a:solidFill>
                  <a:srgbClr val="000000"/>
                </a:solidFill>
                <a:effectLst/>
              </a:rPr>
            </a:br>
            <a:br>
              <a:rPr lang="fi-FI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05700FE-B757-E21A-8563-163E7F99E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Sari Landvik</a:t>
            </a:r>
            <a:endParaRPr lang="en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F8ABBE-9E86-9C7A-E8BC-CEF1E08D41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7155951"/>
      </p:ext>
    </p:extLst>
  </p:cSld>
  <p:clrMapOvr>
    <a:masterClrMapping/>
  </p:clrMapOvr>
</p:sld>
</file>

<file path=ppt/theme/theme1.xml><?xml version="1.0" encoding="utf-8"?>
<a:theme xmlns:a="http://schemas.openxmlformats.org/drawingml/2006/main" name="Strategia ja vierailijat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2.xml><?xml version="1.0" encoding="utf-8"?>
<a:theme xmlns:a="http://schemas.openxmlformats.org/drawingml/2006/main" name="Sat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3.xml><?xml version="1.0" encoding="utf-8"?>
<a:theme xmlns:a="http://schemas.openxmlformats.org/drawingml/2006/main" name="Sat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4.xml><?xml version="1.0" encoding="utf-8"?>
<a:theme xmlns:a="http://schemas.openxmlformats.org/drawingml/2006/main" name="Sat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5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37AC0A5DBE2B04FBEF591DD579FD0BB" ma:contentTypeVersion="15" ma:contentTypeDescription="Luo uusi asiakirja." ma:contentTypeScope="" ma:versionID="ea73930f973c74f19453bdc9c54cff4b">
  <xsd:schema xmlns:xsd="http://www.w3.org/2001/XMLSchema" xmlns:xs="http://www.w3.org/2001/XMLSchema" xmlns:p="http://schemas.microsoft.com/office/2006/metadata/properties" xmlns:ns3="922b59c8-a08e-465a-819c-eb51de761b3d" xmlns:ns4="08bf3a15-36af-4c1b-a4ce-72e482109eb6" targetNamespace="http://schemas.microsoft.com/office/2006/metadata/properties" ma:root="true" ma:fieldsID="e5cea43d5778706217ffd8e00e672eb7" ns3:_="" ns4:_="">
    <xsd:import namespace="922b59c8-a08e-465a-819c-eb51de761b3d"/>
    <xsd:import namespace="08bf3a15-36af-4c1b-a4ce-72e482109e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2b59c8-a08e-465a-819c-eb51de761b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f3a15-36af-4c1b-a4ce-72e482109eb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8bf3a15-36af-4c1b-a4ce-72e482109eb6">
      <UserInfo>
        <DisplayName>Piia Nurminen</DisplayName>
        <AccountId>152</AccountId>
        <AccountType/>
      </UserInfo>
    </SharedWithUsers>
    <_activity xmlns="922b59c8-a08e-465a-819c-eb51de761b3d" xsi:nil="true"/>
  </documentManagement>
</p:properties>
</file>

<file path=customXml/itemProps1.xml><?xml version="1.0" encoding="utf-8"?>
<ds:datastoreItem xmlns:ds="http://schemas.openxmlformats.org/officeDocument/2006/customXml" ds:itemID="{17774F7B-7FF9-435A-AFF4-133C853E3D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D706A9-7CCC-4AE8-BFAC-F7174AFB3AF0}">
  <ds:schemaRefs>
    <ds:schemaRef ds:uri="08bf3a15-36af-4c1b-a4ce-72e482109eb6"/>
    <ds:schemaRef ds:uri="922b59c8-a08e-465a-819c-eb51de761b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E8F4410-605F-4F46-A6C2-43E5FDCAF2A9}">
  <ds:schemaRefs>
    <ds:schemaRef ds:uri="08bf3a15-36af-4c1b-a4ce-72e482109eb6"/>
    <ds:schemaRef ds:uri="922b59c8-a08e-465a-819c-eb51de761b3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Powerpoint_pohja</Template>
  <TotalTime>352</TotalTime>
  <Words>428</Words>
  <Application>Microsoft Office PowerPoint</Application>
  <PresentationFormat>Laajakuva</PresentationFormat>
  <Paragraphs>41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5</vt:i4>
      </vt:variant>
    </vt:vector>
  </HeadingPairs>
  <TitlesOfParts>
    <vt:vector size="14" baseType="lpstr">
      <vt:lpstr>Arial</vt:lpstr>
      <vt:lpstr>Calibri</vt:lpstr>
      <vt:lpstr>Poppins</vt:lpstr>
      <vt:lpstr>Segoe UI</vt:lpstr>
      <vt:lpstr>Strategia ja vierailijat</vt:lpstr>
      <vt:lpstr>Sata Sote/Vihrea</vt:lpstr>
      <vt:lpstr>Sata Pelastus/Punainen</vt:lpstr>
      <vt:lpstr>Sata Hallinto/Sininen</vt:lpstr>
      <vt:lpstr>SHA Sote/Vihrea</vt:lpstr>
      <vt:lpstr>   Vammaispalvelujen ajankohtaiset asiat </vt:lpstr>
      <vt:lpstr>Asumisen monipuolistaminen/  Kohti kevyempiä asumispalvelumuotoja</vt:lpstr>
      <vt:lpstr>Vammaisten asumisen ja päiväaikaisen toiminnan palvelut</vt:lpstr>
      <vt:lpstr>Vammaisten asumisen ja päiväaikaisen toiminnan palvelut</vt:lpstr>
      <vt:lpstr> Vammaispalveluiden sosiaalityön ja vaativan tuen palvelut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viestinta@sata.fi</dc:creator>
  <cp:lastModifiedBy>Sari-Helena Landvik</cp:lastModifiedBy>
  <cp:revision>302</cp:revision>
  <dcterms:created xsi:type="dcterms:W3CDTF">2023-04-14T04:42:43Z</dcterms:created>
  <dcterms:modified xsi:type="dcterms:W3CDTF">2024-10-17T11:58:51Z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0x010100537AC0A5DBE2B04FBEF591DD579FD0BB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2023-04-14T04:42:43Z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f1fc3d0a-ee56-4f33-ab7c-c77444ca1078</vt:lpwstr>
  </property>
  <property fmtid="{D5CDD505-2E9C-101B-9397-08002B2CF9AE}" pid="8" name="MSIP_Label_defa4170-0d19-0005-0004-bc88714345d2_ActionId">
    <vt:lpwstr>8a4ed892-9205-46d9-9721-66d6f4079a8a</vt:lpwstr>
  </property>
  <property fmtid="{D5CDD505-2E9C-101B-9397-08002B2CF9AE}" pid="9" name="MSIP_Label_defa4170-0d19-0005-0004-bc88714345d2_ContentBits">
    <vt:lpwstr>0</vt:lpwstr>
  </property>
</Properties>
</file>